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5D3"/>
    <a:srgbClr val="EDAEA9"/>
    <a:srgbClr val="A396A3"/>
    <a:srgbClr val="E1C09D"/>
    <a:srgbClr val="FF605F"/>
    <a:srgbClr val="A25B2A"/>
    <a:srgbClr val="EC2E47"/>
    <a:srgbClr val="FFFFFF"/>
    <a:srgbClr val="FFE04D"/>
    <a:srgbClr val="FFA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105"/>
    <p:restoredTop sz="94681"/>
  </p:normalViewPr>
  <p:slideViewPr>
    <p:cSldViewPr snapToGrid="0" snapToObjects="1">
      <p:cViewPr varScale="1">
        <p:scale>
          <a:sx n="76" d="100"/>
          <a:sy n="76" d="100"/>
        </p:scale>
        <p:origin x="390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lip art: Announcements | Snoopy wallpaper, Charlie brown and snoopy, Snoopy">
            <a:extLst>
              <a:ext uri="{FF2B5EF4-FFF2-40B4-BE49-F238E27FC236}">
                <a16:creationId xmlns:a16="http://schemas.microsoft.com/office/drawing/2014/main" id="{B1FE61B9-4210-1889-5717-C9965DE20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8524">
            <a:off x="3027277" y="7600791"/>
            <a:ext cx="1210240" cy="103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C2E143-1820-544C-A5F1-39ED8473B644}"/>
              </a:ext>
            </a:extLst>
          </p:cNvPr>
          <p:cNvSpPr txBox="1"/>
          <p:nvPr/>
        </p:nvSpPr>
        <p:spPr>
          <a:xfrm>
            <a:off x="401261" y="2445382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WE ARE LEARNING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2E5E3F-227C-A541-9FE1-6EFF0A4395AB}"/>
              </a:ext>
            </a:extLst>
          </p:cNvPr>
          <p:cNvSpPr txBox="1"/>
          <p:nvPr/>
        </p:nvSpPr>
        <p:spPr>
          <a:xfrm>
            <a:off x="2162754" y="1977338"/>
            <a:ext cx="5368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WEEK OF:  FEBRUARY  12-16, 2024</a:t>
            </a:r>
            <a:endParaRPr lang="en-US" sz="32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BCCAD0-A4A1-2043-A931-58B846F3EE80}"/>
              </a:ext>
            </a:extLst>
          </p:cNvPr>
          <p:cNvSpPr txBox="1"/>
          <p:nvPr/>
        </p:nvSpPr>
        <p:spPr>
          <a:xfrm>
            <a:off x="4841462" y="2490197"/>
            <a:ext cx="2573677" cy="52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WORDS TO KNOW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747AFD-0434-7A47-8AD6-14D6B868DDD9}"/>
              </a:ext>
            </a:extLst>
          </p:cNvPr>
          <p:cNvSpPr txBox="1"/>
          <p:nvPr/>
        </p:nvSpPr>
        <p:spPr>
          <a:xfrm>
            <a:off x="434002" y="6996272"/>
            <a:ext cx="401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IMPORTANT DATES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664B6-AA3D-434B-A0CF-53414E550B06}"/>
              </a:ext>
            </a:extLst>
          </p:cNvPr>
          <p:cNvSpPr txBox="1"/>
          <p:nvPr/>
        </p:nvSpPr>
        <p:spPr>
          <a:xfrm>
            <a:off x="1749116" y="244520"/>
            <a:ext cx="6184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 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A396A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M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92D5D3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R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S.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605F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P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A396A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E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92D5D3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A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605F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O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A396A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92D5D3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K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EDAEA9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’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605F"/>
                </a:solidFill>
                <a:effectLst>
                  <a:glow rad="101600">
                    <a:prstClr val="white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5481B-CB82-EF7E-2E7F-71E15AE9C3B9}"/>
              </a:ext>
            </a:extLst>
          </p:cNvPr>
          <p:cNvSpPr txBox="1"/>
          <p:nvPr/>
        </p:nvSpPr>
        <p:spPr>
          <a:xfrm>
            <a:off x="794029" y="246169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95846-D2F3-CD18-4990-CB45DF05212E}"/>
              </a:ext>
            </a:extLst>
          </p:cNvPr>
          <p:cNvSpPr txBox="1"/>
          <p:nvPr/>
        </p:nvSpPr>
        <p:spPr>
          <a:xfrm>
            <a:off x="4602325" y="241447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742F88-0749-86FD-9324-CDFE1932148C}"/>
              </a:ext>
            </a:extLst>
          </p:cNvPr>
          <p:cNvSpPr txBox="1"/>
          <p:nvPr/>
        </p:nvSpPr>
        <p:spPr>
          <a:xfrm>
            <a:off x="386117" y="2830208"/>
            <a:ext cx="3689174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Poetry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OI, OY</a:t>
            </a:r>
            <a:endParaRPr kumimoji="0" lang="en-US" sz="15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Subtracting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two 3- 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OPINION WRITING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Social Studies: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Famous Americans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15F458-5D28-2BD7-2751-58871FB0E817}"/>
              </a:ext>
            </a:extLst>
          </p:cNvPr>
          <p:cNvSpPr txBox="1"/>
          <p:nvPr/>
        </p:nvSpPr>
        <p:spPr>
          <a:xfrm>
            <a:off x="4204639" y="2819159"/>
            <a:ext cx="3300324" cy="104131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2/19- SCHOOL HOLIDAY (NO SCHOOL)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2/20- STUDENT HOLIDAY (NO SCHOOL)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3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2/29- PARENT LITERACY NIGHT @ NSE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7B2A46-2209-CB10-A525-84DD87E29228}"/>
              </a:ext>
            </a:extLst>
          </p:cNvPr>
          <p:cNvSpPr/>
          <p:nvPr/>
        </p:nvSpPr>
        <p:spPr>
          <a:xfrm>
            <a:off x="321702" y="4153824"/>
            <a:ext cx="3689175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A9F591-3560-64D5-3133-A6EE259EC59C}"/>
              </a:ext>
            </a:extLst>
          </p:cNvPr>
          <p:cNvSpPr txBox="1"/>
          <p:nvPr/>
        </p:nvSpPr>
        <p:spPr>
          <a:xfrm>
            <a:off x="221894" y="4181516"/>
            <a:ext cx="3791424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AFB4A0-583E-0275-9DA8-F05DD611B1AD}"/>
              </a:ext>
            </a:extLst>
          </p:cNvPr>
          <p:cNvSpPr/>
          <p:nvPr/>
        </p:nvSpPr>
        <p:spPr>
          <a:xfrm>
            <a:off x="4091510" y="4155018"/>
            <a:ext cx="3310549" cy="369333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C53AB0-ECE8-0BA7-45C2-00F43A416D6F}"/>
              </a:ext>
            </a:extLst>
          </p:cNvPr>
          <p:cNvSpPr txBox="1"/>
          <p:nvPr/>
        </p:nvSpPr>
        <p:spPr>
          <a:xfrm>
            <a:off x="4053634" y="4153825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81B3DB-3C81-0C51-5BF8-9F761224714A}"/>
              </a:ext>
            </a:extLst>
          </p:cNvPr>
          <p:cNvSpPr txBox="1"/>
          <p:nvPr/>
        </p:nvSpPr>
        <p:spPr>
          <a:xfrm>
            <a:off x="321703" y="4717577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Spelling Words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– </a:t>
            </a:r>
            <a:r>
              <a:rPr lang="en-US" sz="2400" b="1" u="sng" kern="0" dirty="0">
                <a:solidFill>
                  <a:srgbClr val="000000"/>
                </a:solidFill>
                <a:latin typeface="Avenir Next Condensed" panose="020B0506020202020204" pitchFamily="34" charset="0"/>
                <a:cs typeface="Phosphate Inline" panose="02000506050000020004" pitchFamily="2" charset="77"/>
                <a:sym typeface="Arial"/>
              </a:rPr>
              <a:t>OI, OY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D7CCC0-25F4-C6F1-7193-CD19E6781DB3}"/>
              </a:ext>
            </a:extLst>
          </p:cNvPr>
          <p:cNvSpPr txBox="1"/>
          <p:nvPr/>
        </p:nvSpPr>
        <p:spPr>
          <a:xfrm>
            <a:off x="4121629" y="4586772"/>
            <a:ext cx="3310549" cy="304698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2/23**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1.) </a:t>
            </a:r>
            <a:r>
              <a:rPr lang="en-US" sz="1400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setting-</a:t>
            </a:r>
            <a:r>
              <a:rPr lang="en-US" sz="1400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a story takes place</a:t>
            </a:r>
            <a:r>
              <a:rPr lang="en-US" sz="1400" dirty="0">
                <a:effectLst/>
                <a:latin typeface="Century Gothic" panose="020B0502020202020204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kern="0" dirty="0">
              <a:effectLst/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4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2.) </a:t>
            </a:r>
            <a:r>
              <a:rPr lang="en-US" sz="1400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repeat-</a:t>
            </a:r>
            <a:r>
              <a:rPr lang="en-US" sz="14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say it again</a:t>
            </a:r>
            <a:r>
              <a:rPr lang="en-US" sz="1400" dirty="0">
                <a:effectLst/>
                <a:latin typeface="Century Gothic" panose="020B0502020202020204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kern="0" dirty="0"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4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3.) </a:t>
            </a:r>
            <a:r>
              <a:rPr lang="en-US" sz="14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poet-</a:t>
            </a:r>
            <a:r>
              <a:rPr lang="en-US" sz="14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 who writes a poem</a:t>
            </a:r>
            <a:r>
              <a:rPr lang="en-US" sz="1400" dirty="0">
                <a:effectLst/>
                <a:latin typeface="Century Gothic" panose="020B0502020202020204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400" dirty="0">
                <a:latin typeface="Century Gothic" panose="020B0502020202020204" pitchFamily="34" charset="0"/>
              </a:rPr>
              <a:t>4.) </a:t>
            </a:r>
            <a:r>
              <a:rPr lang="en-US" sz="1400" b="1" u="sng" dirty="0">
                <a:latin typeface="Century Gothic" panose="020B0502020202020204" pitchFamily="34" charset="0"/>
              </a:rPr>
              <a:t>poem-</a:t>
            </a:r>
            <a:r>
              <a:rPr lang="en-US" sz="1400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piece of writing where words are in short lines and usually rhyme</a:t>
            </a:r>
            <a:r>
              <a:rPr lang="en-US" sz="1400" dirty="0">
                <a:effectLst/>
                <a:latin typeface="Century Gothic" panose="020B0502020202020204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800" dirty="0">
              <a:effectLst/>
              <a:latin typeface="Century Gothic" panose="020B0502020202020204" pitchFamily="34" charset="0"/>
            </a:endParaRPr>
          </a:p>
          <a:p>
            <a:pPr>
              <a:buClr>
                <a:srgbClr val="000000"/>
              </a:buClr>
              <a:defRPr/>
            </a:pPr>
            <a:r>
              <a:rPr lang="en-US" sz="1400" dirty="0">
                <a:latin typeface="Century Gothic" panose="020B0502020202020204" pitchFamily="34" charset="0"/>
              </a:rPr>
              <a:t>5.) </a:t>
            </a:r>
            <a:r>
              <a:rPr lang="en-US" sz="1400" b="1" u="sng" dirty="0">
                <a:latin typeface="Century Gothic" panose="020B0502020202020204" pitchFamily="34" charset="0"/>
              </a:rPr>
              <a:t>rhyme-</a:t>
            </a:r>
            <a:r>
              <a:rPr lang="en-US" sz="1400" dirty="0">
                <a:latin typeface="Century Gothic" panose="020B0502020202020204" pitchFamily="34" charset="0"/>
              </a:rPr>
              <a:t> </a:t>
            </a:r>
            <a:r>
              <a:rPr lang="en-US" sz="14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 that have the same ending sound</a:t>
            </a:r>
            <a:endParaRPr lang="en-US" sz="1400" dirty="0">
              <a:effectLst/>
              <a:latin typeface="Arial Rounded MT Bold" panose="020F0704030504030204" pitchFamily="34" charset="7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E29BDB-2E01-6D4A-D116-D9201DA271B6}"/>
              </a:ext>
            </a:extLst>
          </p:cNvPr>
          <p:cNvSpPr txBox="1"/>
          <p:nvPr/>
        </p:nvSpPr>
        <p:spPr>
          <a:xfrm>
            <a:off x="219453" y="7502955"/>
            <a:ext cx="190915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Marker Felt Thin" panose="02000400000000000000" pitchFamily="2" charset="77"/>
              </a:rPr>
              <a:t>YEARBOOKS ARE ON SALE </a:t>
            </a:r>
          </a:p>
          <a:p>
            <a:pPr algn="ctr"/>
            <a:r>
              <a:rPr lang="en-US" sz="1700" dirty="0">
                <a:latin typeface="Marker Felt Thin" panose="02000400000000000000" pitchFamily="2" charset="77"/>
              </a:rPr>
              <a:t>THROUGH FEB. 29</a:t>
            </a:r>
            <a:r>
              <a:rPr lang="en-US" sz="1700" baseline="30000" dirty="0">
                <a:latin typeface="Marker Felt Thin" panose="02000400000000000000" pitchFamily="2" charset="77"/>
              </a:rPr>
              <a:t>TH</a:t>
            </a:r>
            <a:r>
              <a:rPr lang="en-US" sz="1700" dirty="0">
                <a:latin typeface="Marker Felt Thin" panose="02000400000000000000" pitchFamily="2" charset="77"/>
              </a:rPr>
              <a:t>! </a:t>
            </a:r>
          </a:p>
        </p:txBody>
      </p:sp>
      <p:pic>
        <p:nvPicPr>
          <p:cNvPr id="23" name="Picture 6">
            <a:extLst>
              <a:ext uri="{FF2B5EF4-FFF2-40B4-BE49-F238E27FC236}">
                <a16:creationId xmlns:a16="http://schemas.microsoft.com/office/drawing/2014/main" id="{99F952BA-08FA-EBCB-E1D2-AA48AA692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81" y="7502955"/>
            <a:ext cx="2510900" cy="103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4913F2DE-79FD-A242-09C8-8198E7D92CA4}"/>
              </a:ext>
            </a:extLst>
          </p:cNvPr>
          <p:cNvSpPr txBox="1"/>
          <p:nvPr/>
        </p:nvSpPr>
        <p:spPr>
          <a:xfrm>
            <a:off x="378625" y="8536467"/>
            <a:ext cx="3650126" cy="1077218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Homework and Tests: 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Spelling and Fact Tests Friday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Reading, Math, and </a:t>
            </a:r>
            <a:r>
              <a:rPr lang="en-US" sz="1600" b="1">
                <a:latin typeface="Century Gothic" panose="020B0502020202020204" pitchFamily="34" charset="0"/>
              </a:rPr>
              <a:t>Fact homework </a:t>
            </a:r>
            <a:r>
              <a:rPr lang="en-US" sz="1600" b="1" dirty="0">
                <a:latin typeface="Century Gothic" panose="020B0502020202020204" pitchFamily="34" charset="0"/>
              </a:rPr>
              <a:t>each night.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5B0F486-3AC5-6090-440B-1087B13986B5}"/>
              </a:ext>
            </a:extLst>
          </p:cNvPr>
          <p:cNvSpPr txBox="1"/>
          <p:nvPr/>
        </p:nvSpPr>
        <p:spPr>
          <a:xfrm>
            <a:off x="527893" y="5029200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destroy</a:t>
            </a:r>
          </a:p>
          <a:p>
            <a:r>
              <a:rPr lang="en-US" sz="2200" dirty="0"/>
              <a:t>oil</a:t>
            </a:r>
          </a:p>
          <a:p>
            <a:r>
              <a:rPr lang="en-US" sz="2200" dirty="0"/>
              <a:t>joint</a:t>
            </a:r>
          </a:p>
          <a:p>
            <a:r>
              <a:rPr lang="en-US" sz="2200" dirty="0"/>
              <a:t>enjoy</a:t>
            </a:r>
          </a:p>
          <a:p>
            <a:r>
              <a:rPr lang="en-US" sz="2200" dirty="0"/>
              <a:t>joy</a:t>
            </a:r>
          </a:p>
          <a:p>
            <a:r>
              <a:rPr lang="en-US" sz="2200" dirty="0"/>
              <a:t>coin</a:t>
            </a:r>
          </a:p>
          <a:p>
            <a:r>
              <a:rPr lang="en-US" sz="2200" dirty="0"/>
              <a:t>laugh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2CE723-24C8-BD8E-594C-CAE2A786D0C2}"/>
              </a:ext>
            </a:extLst>
          </p:cNvPr>
          <p:cNvSpPr txBox="1"/>
          <p:nvPr/>
        </p:nvSpPr>
        <p:spPr>
          <a:xfrm>
            <a:off x="1675370" y="5024123"/>
            <a:ext cx="1634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please</a:t>
            </a:r>
          </a:p>
          <a:p>
            <a:r>
              <a:rPr lang="en-US" sz="2200" dirty="0"/>
              <a:t>noisy</a:t>
            </a:r>
          </a:p>
          <a:p>
            <a:r>
              <a:rPr lang="en-US" sz="2200" dirty="0"/>
              <a:t>voice</a:t>
            </a:r>
          </a:p>
          <a:p>
            <a:r>
              <a:rPr lang="en-US" sz="2200" dirty="0"/>
              <a:t>annoy</a:t>
            </a:r>
          </a:p>
          <a:p>
            <a:r>
              <a:rPr lang="en-US" sz="2200" dirty="0"/>
              <a:t>soy</a:t>
            </a:r>
          </a:p>
          <a:p>
            <a:r>
              <a:rPr lang="en-US" sz="2200" dirty="0"/>
              <a:t>boil</a:t>
            </a: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233163-B749-3269-B918-232040216790}"/>
              </a:ext>
            </a:extLst>
          </p:cNvPr>
          <p:cNvSpPr txBox="1"/>
          <p:nvPr/>
        </p:nvSpPr>
        <p:spPr>
          <a:xfrm>
            <a:off x="2789828" y="5055646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point</a:t>
            </a:r>
          </a:p>
          <a:p>
            <a:r>
              <a:rPr lang="en-US" sz="2200" dirty="0"/>
              <a:t>cowboy</a:t>
            </a:r>
          </a:p>
          <a:p>
            <a:r>
              <a:rPr lang="en-US" sz="2200" dirty="0"/>
              <a:t>join</a:t>
            </a:r>
          </a:p>
          <a:p>
            <a:r>
              <a:rPr lang="en-US" sz="2200" dirty="0"/>
              <a:t>toy</a:t>
            </a:r>
          </a:p>
          <a:p>
            <a:r>
              <a:rPr lang="en-US" sz="2200" dirty="0"/>
              <a:t>soil</a:t>
            </a:r>
          </a:p>
          <a:p>
            <a:r>
              <a:rPr lang="en-US" sz="2200" dirty="0"/>
              <a:t>eye</a:t>
            </a:r>
          </a:p>
          <a:p>
            <a:r>
              <a:rPr lang="en-US" sz="2200" dirty="0"/>
              <a:t>head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6354AC-A649-3347-68AD-95B30E2220D1}"/>
              </a:ext>
            </a:extLst>
          </p:cNvPr>
          <p:cNvSpPr txBox="1"/>
          <p:nvPr/>
        </p:nvSpPr>
        <p:spPr>
          <a:xfrm>
            <a:off x="4075291" y="8014313"/>
            <a:ext cx="2262637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Marker Felt Thin" panose="02000400000000000000" pitchFamily="2" charset="77"/>
              </a:rPr>
              <a:t>Our music program is April 4</a:t>
            </a:r>
            <a:r>
              <a:rPr lang="en-US" baseline="30000" dirty="0">
                <a:latin typeface="Marker Felt Thin" panose="02000400000000000000" pitchFamily="2" charset="77"/>
              </a:rPr>
              <a:t>th</a:t>
            </a:r>
            <a:r>
              <a:rPr lang="en-US" dirty="0">
                <a:latin typeface="Marker Felt Thin" panose="02000400000000000000" pitchFamily="2" charset="77"/>
              </a:rPr>
              <a:t>! Sign &amp; return your slip if you want your child to participate! </a:t>
            </a:r>
            <a:r>
              <a:rPr lang="en-US" dirty="0">
                <a:latin typeface="Marker Felt Thin" panose="02000400000000000000" pitchFamily="2" charset="77"/>
                <a:sym typeface="Wingdings" pitchFamily="2" charset="2"/>
              </a:rPr>
              <a:t> </a:t>
            </a:r>
            <a:endParaRPr lang="en-US" dirty="0">
              <a:latin typeface="Marker Felt Thin" panose="02000400000000000000" pitchFamily="2" charset="77"/>
            </a:endParaRPr>
          </a:p>
        </p:txBody>
      </p:sp>
      <p:pic>
        <p:nvPicPr>
          <p:cNvPr id="12" name="Picture 1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A47D40B-4031-3704-EE8E-74929F6ED4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7688" y="8086279"/>
            <a:ext cx="1217168" cy="120850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9A15F8-E8AA-5A2D-C5A1-ED95D48C8072}"/>
              </a:ext>
            </a:extLst>
          </p:cNvPr>
          <p:cNvSpPr txBox="1"/>
          <p:nvPr/>
        </p:nvSpPr>
        <p:spPr>
          <a:xfrm>
            <a:off x="4239813" y="7751299"/>
            <a:ext cx="310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SPRING MUSIC PROGRAM</a:t>
            </a:r>
          </a:p>
        </p:txBody>
      </p:sp>
    </p:spTree>
    <p:extLst>
      <p:ext uri="{BB962C8B-B14F-4D97-AF65-F5344CB8AC3E}">
        <p14:creationId xmlns:p14="http://schemas.microsoft.com/office/powerpoint/2010/main" val="79466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3844</TotalTime>
  <Words>211</Words>
  <Application>Microsoft Macintosh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KG Red Hands</vt:lpstr>
      <vt:lpstr>Marker Felt Thin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43</cp:revision>
  <cp:lastPrinted>2024-02-08T20:00:18Z</cp:lastPrinted>
  <dcterms:created xsi:type="dcterms:W3CDTF">2020-06-22T15:26:37Z</dcterms:created>
  <dcterms:modified xsi:type="dcterms:W3CDTF">2024-02-08T20:07:50Z</dcterms:modified>
</cp:coreProperties>
</file>